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59" r:id="rId5"/>
    <p:sldId id="358" r:id="rId6"/>
    <p:sldId id="353" r:id="rId7"/>
    <p:sldId id="355" r:id="rId8"/>
    <p:sldId id="356" r:id="rId9"/>
    <p:sldId id="360" r:id="rId10"/>
    <p:sldId id="361" r:id="rId11"/>
    <p:sldId id="363" r:id="rId12"/>
    <p:sldId id="364" r:id="rId13"/>
    <p:sldId id="365" r:id="rId14"/>
    <p:sldId id="368" r:id="rId15"/>
    <p:sldId id="370" r:id="rId16"/>
    <p:sldId id="371" r:id="rId17"/>
    <p:sldId id="373" r:id="rId18"/>
    <p:sldId id="380" r:id="rId19"/>
    <p:sldId id="381" r:id="rId20"/>
    <p:sldId id="374" r:id="rId21"/>
    <p:sldId id="375" r:id="rId22"/>
    <p:sldId id="379" r:id="rId23"/>
    <p:sldId id="383" r:id="rId24"/>
    <p:sldId id="384" r:id="rId25"/>
    <p:sldId id="386" r:id="rId26"/>
    <p:sldId id="388" r:id="rId27"/>
    <p:sldId id="376" r:id="rId28"/>
    <p:sldId id="389" r:id="rId29"/>
    <p:sldId id="3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EDCE312-CED0-4AA5-AB06-58B073F02E7D}">
          <p14:sldIdLst>
            <p14:sldId id="359"/>
            <p14:sldId id="358"/>
            <p14:sldId id="353"/>
            <p14:sldId id="355"/>
            <p14:sldId id="356"/>
            <p14:sldId id="360"/>
            <p14:sldId id="361"/>
            <p14:sldId id="363"/>
            <p14:sldId id="364"/>
            <p14:sldId id="365"/>
            <p14:sldId id="368"/>
            <p14:sldId id="370"/>
            <p14:sldId id="371"/>
            <p14:sldId id="373"/>
            <p14:sldId id="380"/>
            <p14:sldId id="381"/>
            <p14:sldId id="374"/>
            <p14:sldId id="375"/>
            <p14:sldId id="379"/>
            <p14:sldId id="383"/>
            <p14:sldId id="384"/>
            <p14:sldId id="386"/>
            <p14:sldId id="388"/>
            <p14:sldId id="376"/>
            <p14:sldId id="389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32147C-9055-4A4F-9892-E6622BB159B9}" v="11" dt="2023-12-01T20:08:04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48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hyperlink" Target="https://open.canada.ca/data/en/dataset/7643c948-d661-4d90-ab91-e9ac732fc737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5.png"/><Relationship Id="rId5" Type="http://schemas.openxmlformats.org/officeDocument/2006/relationships/hyperlink" Target="https://open.canada.ca/data/en/dataset/7643c948-d661-4d90-ab91-e9ac732fc737" TargetMode="External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43F62D-101E-4359-8408-0A7430AE88D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7C4516B-E513-4D0E-B40A-26783F945028}">
      <dgm:prSet/>
      <dgm:spPr/>
      <dgm:t>
        <a:bodyPr/>
        <a:lstStyle/>
        <a:p>
          <a:r>
            <a:rPr lang="en-US" b="0" i="0"/>
            <a:t>Importance of Energy Consumption Management</a:t>
          </a:r>
        </a:p>
      </dgm:t>
    </dgm:pt>
    <dgm:pt modelId="{2575629C-E609-4974-9441-1A7AECAC603A}" type="parTrans" cxnId="{DE7E33D9-BE81-45CA-8D1E-7BBADCF11764}">
      <dgm:prSet/>
      <dgm:spPr/>
      <dgm:t>
        <a:bodyPr/>
        <a:lstStyle/>
        <a:p>
          <a:endParaRPr lang="en-CA"/>
        </a:p>
      </dgm:t>
    </dgm:pt>
    <dgm:pt modelId="{D3C2412A-BACC-46F5-B0E6-F25B695E3FCE}" type="sibTrans" cxnId="{DE7E33D9-BE81-45CA-8D1E-7BBADCF11764}">
      <dgm:prSet/>
      <dgm:spPr/>
      <dgm:t>
        <a:bodyPr/>
        <a:lstStyle/>
        <a:p>
          <a:endParaRPr lang="en-CA"/>
        </a:p>
      </dgm:t>
    </dgm:pt>
    <dgm:pt modelId="{37A841AB-FA6F-415D-8352-CCB96783E4AD}">
      <dgm:prSet/>
      <dgm:spPr/>
      <dgm:t>
        <a:bodyPr/>
        <a:lstStyle/>
        <a:p>
          <a:r>
            <a:rPr lang="en-US" b="0" i="0"/>
            <a:t>Rising Concerns Over Population Growth and Its Impact</a:t>
          </a:r>
        </a:p>
      </dgm:t>
    </dgm:pt>
    <dgm:pt modelId="{B0A6DB52-8D4C-4CC8-99E4-E6D792825E33}" type="parTrans" cxnId="{032EF93F-3D7D-432E-A64F-D0C35538BA28}">
      <dgm:prSet/>
      <dgm:spPr/>
      <dgm:t>
        <a:bodyPr/>
        <a:lstStyle/>
        <a:p>
          <a:endParaRPr lang="en-CA"/>
        </a:p>
      </dgm:t>
    </dgm:pt>
    <dgm:pt modelId="{461AB232-B422-48AB-A047-89F6E08B73A2}" type="sibTrans" cxnId="{032EF93F-3D7D-432E-A64F-D0C35538BA28}">
      <dgm:prSet/>
      <dgm:spPr/>
      <dgm:t>
        <a:bodyPr/>
        <a:lstStyle/>
        <a:p>
          <a:endParaRPr lang="en-CA"/>
        </a:p>
      </dgm:t>
    </dgm:pt>
    <dgm:pt modelId="{791E3DCD-0B5A-48AB-B96E-81B3C25C98BC}">
      <dgm:prSet/>
      <dgm:spPr/>
      <dgm:t>
        <a:bodyPr/>
        <a:lstStyle/>
        <a:p>
          <a:r>
            <a:rPr lang="en-US" b="0" i="0"/>
            <a:t>Focus on USA's Energy Landscape</a:t>
          </a:r>
        </a:p>
      </dgm:t>
    </dgm:pt>
    <dgm:pt modelId="{BE1A8079-4131-4371-BF49-C14E2A7F5936}" type="parTrans" cxnId="{1C7EC995-1F63-44D8-B404-4E424337F81E}">
      <dgm:prSet/>
      <dgm:spPr/>
      <dgm:t>
        <a:bodyPr/>
        <a:lstStyle/>
        <a:p>
          <a:endParaRPr lang="en-CA"/>
        </a:p>
      </dgm:t>
    </dgm:pt>
    <dgm:pt modelId="{330A0EE4-0555-4D5A-87BD-7B71BC2AC366}" type="sibTrans" cxnId="{1C7EC995-1F63-44D8-B404-4E424337F81E}">
      <dgm:prSet/>
      <dgm:spPr/>
      <dgm:t>
        <a:bodyPr/>
        <a:lstStyle/>
        <a:p>
          <a:endParaRPr lang="en-CA"/>
        </a:p>
      </dgm:t>
    </dgm:pt>
    <dgm:pt modelId="{0A8AEEA6-2C28-4220-96DB-74A824D0ABBB}" type="pres">
      <dgm:prSet presAssocID="{0943F62D-101E-4359-8408-0A7430AE88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B33D73-7B77-4C8E-A50F-74659805B248}" type="pres">
      <dgm:prSet presAssocID="{97C4516B-E513-4D0E-B40A-26783F945028}" presName="hierRoot1" presStyleCnt="0"/>
      <dgm:spPr/>
    </dgm:pt>
    <dgm:pt modelId="{79CB047B-0472-48BA-8060-C0929BFAA5B9}" type="pres">
      <dgm:prSet presAssocID="{97C4516B-E513-4D0E-B40A-26783F945028}" presName="composite" presStyleCnt="0"/>
      <dgm:spPr/>
    </dgm:pt>
    <dgm:pt modelId="{51D3520B-0F8C-4420-B42D-2347FA5905FE}" type="pres">
      <dgm:prSet presAssocID="{97C4516B-E513-4D0E-B40A-26783F945028}" presName="background" presStyleLbl="node0" presStyleIdx="0" presStyleCnt="3"/>
      <dgm:spPr/>
    </dgm:pt>
    <dgm:pt modelId="{A51D9BDD-5CDA-4BB5-85A8-A65674FF82CF}" type="pres">
      <dgm:prSet presAssocID="{97C4516B-E513-4D0E-B40A-26783F945028}" presName="text" presStyleLbl="fgAcc0" presStyleIdx="0" presStyleCnt="3">
        <dgm:presLayoutVars>
          <dgm:chPref val="3"/>
        </dgm:presLayoutVars>
      </dgm:prSet>
      <dgm:spPr/>
    </dgm:pt>
    <dgm:pt modelId="{34728A37-A293-4868-A56B-DC0F5E008549}" type="pres">
      <dgm:prSet presAssocID="{97C4516B-E513-4D0E-B40A-26783F945028}" presName="hierChild2" presStyleCnt="0"/>
      <dgm:spPr/>
    </dgm:pt>
    <dgm:pt modelId="{417EB899-44FD-49AF-8887-8F6567F8840A}" type="pres">
      <dgm:prSet presAssocID="{37A841AB-FA6F-415D-8352-CCB96783E4AD}" presName="hierRoot1" presStyleCnt="0"/>
      <dgm:spPr/>
    </dgm:pt>
    <dgm:pt modelId="{CF2B9DCF-B85A-4C06-B92D-5D14DAB359F8}" type="pres">
      <dgm:prSet presAssocID="{37A841AB-FA6F-415D-8352-CCB96783E4AD}" presName="composite" presStyleCnt="0"/>
      <dgm:spPr/>
    </dgm:pt>
    <dgm:pt modelId="{42A36387-B9C5-49AB-8F80-D6A774756784}" type="pres">
      <dgm:prSet presAssocID="{37A841AB-FA6F-415D-8352-CCB96783E4AD}" presName="background" presStyleLbl="node0" presStyleIdx="1" presStyleCnt="3"/>
      <dgm:spPr/>
    </dgm:pt>
    <dgm:pt modelId="{8AF1A6C7-8F19-497E-A3F5-1CC078697A85}" type="pres">
      <dgm:prSet presAssocID="{37A841AB-FA6F-415D-8352-CCB96783E4AD}" presName="text" presStyleLbl="fgAcc0" presStyleIdx="1" presStyleCnt="3">
        <dgm:presLayoutVars>
          <dgm:chPref val="3"/>
        </dgm:presLayoutVars>
      </dgm:prSet>
      <dgm:spPr/>
    </dgm:pt>
    <dgm:pt modelId="{D4456904-5AE6-4526-9013-2BCF943E8E5F}" type="pres">
      <dgm:prSet presAssocID="{37A841AB-FA6F-415D-8352-CCB96783E4AD}" presName="hierChild2" presStyleCnt="0"/>
      <dgm:spPr/>
    </dgm:pt>
    <dgm:pt modelId="{9094EAE1-CC23-48A9-A709-E0FE9BFA48FA}" type="pres">
      <dgm:prSet presAssocID="{791E3DCD-0B5A-48AB-B96E-81B3C25C98BC}" presName="hierRoot1" presStyleCnt="0"/>
      <dgm:spPr/>
    </dgm:pt>
    <dgm:pt modelId="{13D4ECBD-75E6-4C64-AF4F-808D7F98FF21}" type="pres">
      <dgm:prSet presAssocID="{791E3DCD-0B5A-48AB-B96E-81B3C25C98BC}" presName="composite" presStyleCnt="0"/>
      <dgm:spPr/>
    </dgm:pt>
    <dgm:pt modelId="{C7D9C1ED-C1ED-4DC9-9627-5953BF194270}" type="pres">
      <dgm:prSet presAssocID="{791E3DCD-0B5A-48AB-B96E-81B3C25C98BC}" presName="background" presStyleLbl="node0" presStyleIdx="2" presStyleCnt="3"/>
      <dgm:spPr/>
    </dgm:pt>
    <dgm:pt modelId="{ECA0F003-35C1-43EA-AE42-8D42C987B7B4}" type="pres">
      <dgm:prSet presAssocID="{791E3DCD-0B5A-48AB-B96E-81B3C25C98BC}" presName="text" presStyleLbl="fgAcc0" presStyleIdx="2" presStyleCnt="3">
        <dgm:presLayoutVars>
          <dgm:chPref val="3"/>
        </dgm:presLayoutVars>
      </dgm:prSet>
      <dgm:spPr/>
    </dgm:pt>
    <dgm:pt modelId="{49CEC616-94F0-4C94-B8C1-D16D4E5DA3B6}" type="pres">
      <dgm:prSet presAssocID="{791E3DCD-0B5A-48AB-B96E-81B3C25C98BC}" presName="hierChild2" presStyleCnt="0"/>
      <dgm:spPr/>
    </dgm:pt>
  </dgm:ptLst>
  <dgm:cxnLst>
    <dgm:cxn modelId="{614CED17-C6B3-4B67-968C-682505825F97}" type="presOf" srcId="{0943F62D-101E-4359-8408-0A7430AE88D4}" destId="{0A8AEEA6-2C28-4220-96DB-74A824D0ABBB}" srcOrd="0" destOrd="0" presId="urn:microsoft.com/office/officeart/2005/8/layout/hierarchy1"/>
    <dgm:cxn modelId="{30AC4A21-FEC9-4626-8585-828FCD3AFAB7}" type="presOf" srcId="{37A841AB-FA6F-415D-8352-CCB96783E4AD}" destId="{8AF1A6C7-8F19-497E-A3F5-1CC078697A85}" srcOrd="0" destOrd="0" presId="urn:microsoft.com/office/officeart/2005/8/layout/hierarchy1"/>
    <dgm:cxn modelId="{032EF93F-3D7D-432E-A64F-D0C35538BA28}" srcId="{0943F62D-101E-4359-8408-0A7430AE88D4}" destId="{37A841AB-FA6F-415D-8352-CCB96783E4AD}" srcOrd="1" destOrd="0" parTransId="{B0A6DB52-8D4C-4CC8-99E4-E6D792825E33}" sibTransId="{461AB232-B422-48AB-A047-89F6E08B73A2}"/>
    <dgm:cxn modelId="{56F20D89-6FED-49A7-8326-BB398087E83B}" type="presOf" srcId="{791E3DCD-0B5A-48AB-B96E-81B3C25C98BC}" destId="{ECA0F003-35C1-43EA-AE42-8D42C987B7B4}" srcOrd="0" destOrd="0" presId="urn:microsoft.com/office/officeart/2005/8/layout/hierarchy1"/>
    <dgm:cxn modelId="{1C7EC995-1F63-44D8-B404-4E424337F81E}" srcId="{0943F62D-101E-4359-8408-0A7430AE88D4}" destId="{791E3DCD-0B5A-48AB-B96E-81B3C25C98BC}" srcOrd="2" destOrd="0" parTransId="{BE1A8079-4131-4371-BF49-C14E2A7F5936}" sibTransId="{330A0EE4-0555-4D5A-87BD-7B71BC2AC366}"/>
    <dgm:cxn modelId="{DE7E33D9-BE81-45CA-8D1E-7BBADCF11764}" srcId="{0943F62D-101E-4359-8408-0A7430AE88D4}" destId="{97C4516B-E513-4D0E-B40A-26783F945028}" srcOrd="0" destOrd="0" parTransId="{2575629C-E609-4974-9441-1A7AECAC603A}" sibTransId="{D3C2412A-BACC-46F5-B0E6-F25B695E3FCE}"/>
    <dgm:cxn modelId="{9CA16BE6-E4EE-4E49-AA6E-141118B923F7}" type="presOf" srcId="{97C4516B-E513-4D0E-B40A-26783F945028}" destId="{A51D9BDD-5CDA-4BB5-85A8-A65674FF82CF}" srcOrd="0" destOrd="0" presId="urn:microsoft.com/office/officeart/2005/8/layout/hierarchy1"/>
    <dgm:cxn modelId="{3FAA6C71-51E3-4E83-84DE-113558286198}" type="presParOf" srcId="{0A8AEEA6-2C28-4220-96DB-74A824D0ABBB}" destId="{CDB33D73-7B77-4C8E-A50F-74659805B248}" srcOrd="0" destOrd="0" presId="urn:microsoft.com/office/officeart/2005/8/layout/hierarchy1"/>
    <dgm:cxn modelId="{ED42A368-14A9-4DF3-B39D-919A5A879C06}" type="presParOf" srcId="{CDB33D73-7B77-4C8E-A50F-74659805B248}" destId="{79CB047B-0472-48BA-8060-C0929BFAA5B9}" srcOrd="0" destOrd="0" presId="urn:microsoft.com/office/officeart/2005/8/layout/hierarchy1"/>
    <dgm:cxn modelId="{C9026772-FF97-4684-8EF3-CEF24D271FC0}" type="presParOf" srcId="{79CB047B-0472-48BA-8060-C0929BFAA5B9}" destId="{51D3520B-0F8C-4420-B42D-2347FA5905FE}" srcOrd="0" destOrd="0" presId="urn:microsoft.com/office/officeart/2005/8/layout/hierarchy1"/>
    <dgm:cxn modelId="{9C8A36BC-9FF7-40C9-BC01-25F19BA90EB7}" type="presParOf" srcId="{79CB047B-0472-48BA-8060-C0929BFAA5B9}" destId="{A51D9BDD-5CDA-4BB5-85A8-A65674FF82CF}" srcOrd="1" destOrd="0" presId="urn:microsoft.com/office/officeart/2005/8/layout/hierarchy1"/>
    <dgm:cxn modelId="{7B12CAEE-69D1-40FA-9882-DC18F29DEEFF}" type="presParOf" srcId="{CDB33D73-7B77-4C8E-A50F-74659805B248}" destId="{34728A37-A293-4868-A56B-DC0F5E008549}" srcOrd="1" destOrd="0" presId="urn:microsoft.com/office/officeart/2005/8/layout/hierarchy1"/>
    <dgm:cxn modelId="{2265A418-ED73-47C0-B2C9-210D28737733}" type="presParOf" srcId="{0A8AEEA6-2C28-4220-96DB-74A824D0ABBB}" destId="{417EB899-44FD-49AF-8887-8F6567F8840A}" srcOrd="1" destOrd="0" presId="urn:microsoft.com/office/officeart/2005/8/layout/hierarchy1"/>
    <dgm:cxn modelId="{1A5DF5A7-EE66-42FD-BD7C-0D13D0734087}" type="presParOf" srcId="{417EB899-44FD-49AF-8887-8F6567F8840A}" destId="{CF2B9DCF-B85A-4C06-B92D-5D14DAB359F8}" srcOrd="0" destOrd="0" presId="urn:microsoft.com/office/officeart/2005/8/layout/hierarchy1"/>
    <dgm:cxn modelId="{3A0063B5-CBA8-47F1-8CC0-5CAB8073496F}" type="presParOf" srcId="{CF2B9DCF-B85A-4C06-B92D-5D14DAB359F8}" destId="{42A36387-B9C5-49AB-8F80-D6A774756784}" srcOrd="0" destOrd="0" presId="urn:microsoft.com/office/officeart/2005/8/layout/hierarchy1"/>
    <dgm:cxn modelId="{B1B29144-E404-4F2F-AF54-6B292855535E}" type="presParOf" srcId="{CF2B9DCF-B85A-4C06-B92D-5D14DAB359F8}" destId="{8AF1A6C7-8F19-497E-A3F5-1CC078697A85}" srcOrd="1" destOrd="0" presId="urn:microsoft.com/office/officeart/2005/8/layout/hierarchy1"/>
    <dgm:cxn modelId="{29B842F9-A739-40E0-85EE-132F4E0EABF2}" type="presParOf" srcId="{417EB899-44FD-49AF-8887-8F6567F8840A}" destId="{D4456904-5AE6-4526-9013-2BCF943E8E5F}" srcOrd="1" destOrd="0" presId="urn:microsoft.com/office/officeart/2005/8/layout/hierarchy1"/>
    <dgm:cxn modelId="{83EDF233-3779-4956-83BD-3260E2CC43C1}" type="presParOf" srcId="{0A8AEEA6-2C28-4220-96DB-74A824D0ABBB}" destId="{9094EAE1-CC23-48A9-A709-E0FE9BFA48FA}" srcOrd="2" destOrd="0" presId="urn:microsoft.com/office/officeart/2005/8/layout/hierarchy1"/>
    <dgm:cxn modelId="{AC7EF2A9-20C6-413A-BBF5-6BF25A214B01}" type="presParOf" srcId="{9094EAE1-CC23-48A9-A709-E0FE9BFA48FA}" destId="{13D4ECBD-75E6-4C64-AF4F-808D7F98FF21}" srcOrd="0" destOrd="0" presId="urn:microsoft.com/office/officeart/2005/8/layout/hierarchy1"/>
    <dgm:cxn modelId="{5ECAAADA-AD98-412A-9500-FC5F264DD842}" type="presParOf" srcId="{13D4ECBD-75E6-4C64-AF4F-808D7F98FF21}" destId="{C7D9C1ED-C1ED-4DC9-9627-5953BF194270}" srcOrd="0" destOrd="0" presId="urn:microsoft.com/office/officeart/2005/8/layout/hierarchy1"/>
    <dgm:cxn modelId="{B92D022D-C638-4F9C-A688-A8AF5E41C3C0}" type="presParOf" srcId="{13D4ECBD-75E6-4C64-AF4F-808D7F98FF21}" destId="{ECA0F003-35C1-43EA-AE42-8D42C987B7B4}" srcOrd="1" destOrd="0" presId="urn:microsoft.com/office/officeart/2005/8/layout/hierarchy1"/>
    <dgm:cxn modelId="{9BC0A327-C536-4107-8A13-1DE72EC4B0F3}" type="presParOf" srcId="{9094EAE1-CC23-48A9-A709-E0FE9BFA48FA}" destId="{49CEC616-94F0-4C94-B8C1-D16D4E5DA3B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EF257E-7095-4573-9BD3-442E6B23C2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91EAF7-3518-427B-A23F-D73C755D6B87}">
      <dgm:prSet/>
      <dgm:spPr/>
      <dgm:t>
        <a:bodyPr/>
        <a:lstStyle/>
        <a:p>
          <a:r>
            <a:rPr lang="en-US" b="0" i="1" dirty="0"/>
            <a:t>Comprehensive Data Ecosystem:</a:t>
          </a:r>
          <a:r>
            <a:rPr lang="en-US" b="0" i="0" dirty="0"/>
            <a:t> Our project draws from a diverse array of data sources, ensuring a holistic understanding of energy consumption (Electricity) dynamics.</a:t>
          </a:r>
          <a:endParaRPr lang="en-US" dirty="0"/>
        </a:p>
      </dgm:t>
    </dgm:pt>
    <dgm:pt modelId="{1A283787-19BC-43F4-9DDE-A49738000257}" type="parTrans" cxnId="{29980493-5039-47C2-95E1-3CCC218BB563}">
      <dgm:prSet/>
      <dgm:spPr/>
      <dgm:t>
        <a:bodyPr/>
        <a:lstStyle/>
        <a:p>
          <a:endParaRPr lang="en-US"/>
        </a:p>
      </dgm:t>
    </dgm:pt>
    <dgm:pt modelId="{414FB67D-B890-4AEB-BE9A-B66F81F45412}" type="sibTrans" cxnId="{29980493-5039-47C2-95E1-3CCC218BB563}">
      <dgm:prSet/>
      <dgm:spPr/>
      <dgm:t>
        <a:bodyPr/>
        <a:lstStyle/>
        <a:p>
          <a:endParaRPr lang="en-US"/>
        </a:p>
      </dgm:t>
    </dgm:pt>
    <dgm:pt modelId="{E08B9E51-6ADD-45B8-83DA-3DD729741332}">
      <dgm:prSet/>
      <dgm:spPr/>
      <dgm:t>
        <a:bodyPr/>
        <a:lstStyle/>
        <a:p>
          <a:r>
            <a:rPr lang="en-US" b="0" i="1" dirty="0"/>
            <a:t>Primary Source:</a:t>
          </a:r>
          <a:r>
            <a:rPr lang="en-US" b="0" i="0" dirty="0"/>
            <a:t> Data has been downloaded from the </a:t>
          </a:r>
          <a:r>
            <a:rPr lang="en-US" b="0" i="0" dirty="0">
              <a:hlinkClick xmlns:r="http://schemas.openxmlformats.org/officeDocument/2006/relationships" r:id="rId1"/>
            </a:rPr>
            <a:t>Open Government of </a:t>
          </a:r>
          <a:r>
            <a:rPr lang="en-US" b="0" i="0" dirty="0"/>
            <a:t>USA, providing access to a rich dataset encompassing various facets of energy consumption.</a:t>
          </a:r>
          <a:endParaRPr lang="en-US" dirty="0"/>
        </a:p>
      </dgm:t>
    </dgm:pt>
    <dgm:pt modelId="{D68EEB2C-7B30-4BA0-BC08-6FA68C883556}" type="parTrans" cxnId="{4DE0CA8C-A1BB-4B1D-BB22-3A8FF6B341BD}">
      <dgm:prSet/>
      <dgm:spPr/>
      <dgm:t>
        <a:bodyPr/>
        <a:lstStyle/>
        <a:p>
          <a:endParaRPr lang="en-US"/>
        </a:p>
      </dgm:t>
    </dgm:pt>
    <dgm:pt modelId="{76571165-8013-47DC-93A1-3C28DE98280E}" type="sibTrans" cxnId="{4DE0CA8C-A1BB-4B1D-BB22-3A8FF6B341BD}">
      <dgm:prSet/>
      <dgm:spPr/>
      <dgm:t>
        <a:bodyPr/>
        <a:lstStyle/>
        <a:p>
          <a:endParaRPr lang="en-US"/>
        </a:p>
      </dgm:t>
    </dgm:pt>
    <dgm:pt modelId="{E540A35C-56CE-4843-9AE9-4CA4C7D6667B}">
      <dgm:prSet/>
      <dgm:spPr/>
      <dgm:t>
        <a:bodyPr/>
        <a:lstStyle/>
        <a:p>
          <a:r>
            <a:rPr lang="en-US" b="0" i="1"/>
            <a:t>Quality Assurance:</a:t>
          </a:r>
          <a:r>
            <a:rPr lang="en-US" b="0" i="0"/>
            <a:t> Rigorous validation processes are in place to maintain the integrity and reliability of the acquired data.</a:t>
          </a:r>
          <a:endParaRPr lang="en-US"/>
        </a:p>
      </dgm:t>
    </dgm:pt>
    <dgm:pt modelId="{6B607B39-59E2-4003-B602-5526440343C0}" type="parTrans" cxnId="{F88B5DA7-2224-43FF-96A7-96526472A69E}">
      <dgm:prSet/>
      <dgm:spPr/>
      <dgm:t>
        <a:bodyPr/>
        <a:lstStyle/>
        <a:p>
          <a:endParaRPr lang="en-US"/>
        </a:p>
      </dgm:t>
    </dgm:pt>
    <dgm:pt modelId="{2C955A78-ED7F-407E-948F-4D49BDCC3A06}" type="sibTrans" cxnId="{F88B5DA7-2224-43FF-96A7-96526472A69E}">
      <dgm:prSet/>
      <dgm:spPr/>
      <dgm:t>
        <a:bodyPr/>
        <a:lstStyle/>
        <a:p>
          <a:endParaRPr lang="en-US"/>
        </a:p>
      </dgm:t>
    </dgm:pt>
    <dgm:pt modelId="{AD92E6A2-D557-432F-9CDA-964020F6D863}" type="pres">
      <dgm:prSet presAssocID="{8EEF257E-7095-4573-9BD3-442E6B23C2D7}" presName="root" presStyleCnt="0">
        <dgm:presLayoutVars>
          <dgm:dir/>
          <dgm:resizeHandles val="exact"/>
        </dgm:presLayoutVars>
      </dgm:prSet>
      <dgm:spPr/>
    </dgm:pt>
    <dgm:pt modelId="{92392552-37A4-4A12-B684-BBF7D167DD33}" type="pres">
      <dgm:prSet presAssocID="{8B91EAF7-3518-427B-A23F-D73C755D6B87}" presName="compNode" presStyleCnt="0"/>
      <dgm:spPr/>
    </dgm:pt>
    <dgm:pt modelId="{81B7F53F-F4F5-44AE-9863-819F47609F93}" type="pres">
      <dgm:prSet presAssocID="{8B91EAF7-3518-427B-A23F-D73C755D6B87}" presName="bgRect" presStyleLbl="bgShp" presStyleIdx="0" presStyleCnt="3"/>
      <dgm:spPr/>
    </dgm:pt>
    <dgm:pt modelId="{A22CE3BF-EDB1-415D-B668-2826CC68D540}" type="pres">
      <dgm:prSet presAssocID="{8B91EAF7-3518-427B-A23F-D73C755D6B87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4ABCB8FB-D00A-47A8-9664-0A55ED2B9C87}" type="pres">
      <dgm:prSet presAssocID="{8B91EAF7-3518-427B-A23F-D73C755D6B87}" presName="spaceRect" presStyleCnt="0"/>
      <dgm:spPr/>
    </dgm:pt>
    <dgm:pt modelId="{6516BD82-EFBD-45D2-9A31-47FBC7CA15F0}" type="pres">
      <dgm:prSet presAssocID="{8B91EAF7-3518-427B-A23F-D73C755D6B87}" presName="parTx" presStyleLbl="revTx" presStyleIdx="0" presStyleCnt="3">
        <dgm:presLayoutVars>
          <dgm:chMax val="0"/>
          <dgm:chPref val="0"/>
        </dgm:presLayoutVars>
      </dgm:prSet>
      <dgm:spPr/>
    </dgm:pt>
    <dgm:pt modelId="{B9860D3A-EC10-4756-A8DD-CF3904F70C25}" type="pres">
      <dgm:prSet presAssocID="{414FB67D-B890-4AEB-BE9A-B66F81F45412}" presName="sibTrans" presStyleCnt="0"/>
      <dgm:spPr/>
    </dgm:pt>
    <dgm:pt modelId="{AF785120-E739-4EC5-A6E8-473705149A32}" type="pres">
      <dgm:prSet presAssocID="{E08B9E51-6ADD-45B8-83DA-3DD729741332}" presName="compNode" presStyleCnt="0"/>
      <dgm:spPr/>
    </dgm:pt>
    <dgm:pt modelId="{C5AB4FA2-43EF-4D72-8991-CE92C3EEC6C0}" type="pres">
      <dgm:prSet presAssocID="{E08B9E51-6ADD-45B8-83DA-3DD729741332}" presName="bgRect" presStyleLbl="bgShp" presStyleIdx="1" presStyleCnt="3"/>
      <dgm:spPr/>
    </dgm:pt>
    <dgm:pt modelId="{98C3D4CF-4363-4188-97FA-45B39864E730}" type="pres">
      <dgm:prSet presAssocID="{E08B9E51-6ADD-45B8-83DA-3DD729741332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3CFD57E-18EA-4306-A8EE-4FF7903BEE49}" type="pres">
      <dgm:prSet presAssocID="{E08B9E51-6ADD-45B8-83DA-3DD729741332}" presName="spaceRect" presStyleCnt="0"/>
      <dgm:spPr/>
    </dgm:pt>
    <dgm:pt modelId="{60386D0D-AE72-4937-8D17-F690AE2D3FEB}" type="pres">
      <dgm:prSet presAssocID="{E08B9E51-6ADD-45B8-83DA-3DD729741332}" presName="parTx" presStyleLbl="revTx" presStyleIdx="1" presStyleCnt="3">
        <dgm:presLayoutVars>
          <dgm:chMax val="0"/>
          <dgm:chPref val="0"/>
        </dgm:presLayoutVars>
      </dgm:prSet>
      <dgm:spPr/>
    </dgm:pt>
    <dgm:pt modelId="{173EB969-3080-4AE4-B997-50C5A206D950}" type="pres">
      <dgm:prSet presAssocID="{76571165-8013-47DC-93A1-3C28DE98280E}" presName="sibTrans" presStyleCnt="0"/>
      <dgm:spPr/>
    </dgm:pt>
    <dgm:pt modelId="{D132948A-82AD-4CBB-A581-E74BD06E19CF}" type="pres">
      <dgm:prSet presAssocID="{E540A35C-56CE-4843-9AE9-4CA4C7D6667B}" presName="compNode" presStyleCnt="0"/>
      <dgm:spPr/>
    </dgm:pt>
    <dgm:pt modelId="{2285A57F-6160-4A5A-8624-ECDF962797D6}" type="pres">
      <dgm:prSet presAssocID="{E540A35C-56CE-4843-9AE9-4CA4C7D6667B}" presName="bgRect" presStyleLbl="bgShp" presStyleIdx="2" presStyleCnt="3"/>
      <dgm:spPr/>
    </dgm:pt>
    <dgm:pt modelId="{52E5CCFE-A2C2-48CC-8800-19E2B5648004}" type="pres">
      <dgm:prSet presAssocID="{E540A35C-56CE-4843-9AE9-4CA4C7D6667B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F7664002-8F33-4FDF-B8E1-0C438E132A43}" type="pres">
      <dgm:prSet presAssocID="{E540A35C-56CE-4843-9AE9-4CA4C7D6667B}" presName="spaceRect" presStyleCnt="0"/>
      <dgm:spPr/>
    </dgm:pt>
    <dgm:pt modelId="{9BEB2216-5568-4D2D-96F1-EE27FECE0926}" type="pres">
      <dgm:prSet presAssocID="{E540A35C-56CE-4843-9AE9-4CA4C7D6667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F750B-85D2-4C79-B815-993815215120}" type="presOf" srcId="{E08B9E51-6ADD-45B8-83DA-3DD729741332}" destId="{60386D0D-AE72-4937-8D17-F690AE2D3FEB}" srcOrd="0" destOrd="0" presId="urn:microsoft.com/office/officeart/2018/2/layout/IconVerticalSolidList"/>
    <dgm:cxn modelId="{5FC84120-3C14-4326-A818-0A6D45DB6283}" type="presOf" srcId="{E540A35C-56CE-4843-9AE9-4CA4C7D6667B}" destId="{9BEB2216-5568-4D2D-96F1-EE27FECE0926}" srcOrd="0" destOrd="0" presId="urn:microsoft.com/office/officeart/2018/2/layout/IconVerticalSolidList"/>
    <dgm:cxn modelId="{C9192222-BE5F-4F46-BAB2-10092E3BD00C}" type="presOf" srcId="{8EEF257E-7095-4573-9BD3-442E6B23C2D7}" destId="{AD92E6A2-D557-432F-9CDA-964020F6D863}" srcOrd="0" destOrd="0" presId="urn:microsoft.com/office/officeart/2018/2/layout/IconVerticalSolidList"/>
    <dgm:cxn modelId="{047BD731-33FA-4B37-805C-C6613C4377D2}" type="presOf" srcId="{8B91EAF7-3518-427B-A23F-D73C755D6B87}" destId="{6516BD82-EFBD-45D2-9A31-47FBC7CA15F0}" srcOrd="0" destOrd="0" presId="urn:microsoft.com/office/officeart/2018/2/layout/IconVerticalSolidList"/>
    <dgm:cxn modelId="{4DE0CA8C-A1BB-4B1D-BB22-3A8FF6B341BD}" srcId="{8EEF257E-7095-4573-9BD3-442E6B23C2D7}" destId="{E08B9E51-6ADD-45B8-83DA-3DD729741332}" srcOrd="1" destOrd="0" parTransId="{D68EEB2C-7B30-4BA0-BC08-6FA68C883556}" sibTransId="{76571165-8013-47DC-93A1-3C28DE98280E}"/>
    <dgm:cxn modelId="{29980493-5039-47C2-95E1-3CCC218BB563}" srcId="{8EEF257E-7095-4573-9BD3-442E6B23C2D7}" destId="{8B91EAF7-3518-427B-A23F-D73C755D6B87}" srcOrd="0" destOrd="0" parTransId="{1A283787-19BC-43F4-9DDE-A49738000257}" sibTransId="{414FB67D-B890-4AEB-BE9A-B66F81F45412}"/>
    <dgm:cxn modelId="{F88B5DA7-2224-43FF-96A7-96526472A69E}" srcId="{8EEF257E-7095-4573-9BD3-442E6B23C2D7}" destId="{E540A35C-56CE-4843-9AE9-4CA4C7D6667B}" srcOrd="2" destOrd="0" parTransId="{6B607B39-59E2-4003-B602-5526440343C0}" sibTransId="{2C955A78-ED7F-407E-948F-4D49BDCC3A06}"/>
    <dgm:cxn modelId="{0AD1FF84-5DCC-427E-A102-191414A51DFF}" type="presParOf" srcId="{AD92E6A2-D557-432F-9CDA-964020F6D863}" destId="{92392552-37A4-4A12-B684-BBF7D167DD33}" srcOrd="0" destOrd="0" presId="urn:microsoft.com/office/officeart/2018/2/layout/IconVerticalSolidList"/>
    <dgm:cxn modelId="{B73F92A4-4F80-4104-A0F1-6705255FD261}" type="presParOf" srcId="{92392552-37A4-4A12-B684-BBF7D167DD33}" destId="{81B7F53F-F4F5-44AE-9863-819F47609F93}" srcOrd="0" destOrd="0" presId="urn:microsoft.com/office/officeart/2018/2/layout/IconVerticalSolidList"/>
    <dgm:cxn modelId="{91F73CB7-DFD2-4F20-AC3B-DF3F39E034D2}" type="presParOf" srcId="{92392552-37A4-4A12-B684-BBF7D167DD33}" destId="{A22CE3BF-EDB1-415D-B668-2826CC68D540}" srcOrd="1" destOrd="0" presId="urn:microsoft.com/office/officeart/2018/2/layout/IconVerticalSolidList"/>
    <dgm:cxn modelId="{DB0A8482-A540-496A-917F-F615F0A50222}" type="presParOf" srcId="{92392552-37A4-4A12-B684-BBF7D167DD33}" destId="{4ABCB8FB-D00A-47A8-9664-0A55ED2B9C87}" srcOrd="2" destOrd="0" presId="urn:microsoft.com/office/officeart/2018/2/layout/IconVerticalSolidList"/>
    <dgm:cxn modelId="{79CBF14D-CA24-4CF9-83DF-CA7F059BB1E5}" type="presParOf" srcId="{92392552-37A4-4A12-B684-BBF7D167DD33}" destId="{6516BD82-EFBD-45D2-9A31-47FBC7CA15F0}" srcOrd="3" destOrd="0" presId="urn:microsoft.com/office/officeart/2018/2/layout/IconVerticalSolidList"/>
    <dgm:cxn modelId="{9CDEAA0A-730E-485A-9DEB-8A505AF1B82A}" type="presParOf" srcId="{AD92E6A2-D557-432F-9CDA-964020F6D863}" destId="{B9860D3A-EC10-4756-A8DD-CF3904F70C25}" srcOrd="1" destOrd="0" presId="urn:microsoft.com/office/officeart/2018/2/layout/IconVerticalSolidList"/>
    <dgm:cxn modelId="{A908CD42-6BEF-4A85-B1F0-DF15A0F4BF62}" type="presParOf" srcId="{AD92E6A2-D557-432F-9CDA-964020F6D863}" destId="{AF785120-E739-4EC5-A6E8-473705149A32}" srcOrd="2" destOrd="0" presId="urn:microsoft.com/office/officeart/2018/2/layout/IconVerticalSolidList"/>
    <dgm:cxn modelId="{CE930C13-E4F8-4D1B-A3EA-D4744F7396FE}" type="presParOf" srcId="{AF785120-E739-4EC5-A6E8-473705149A32}" destId="{C5AB4FA2-43EF-4D72-8991-CE92C3EEC6C0}" srcOrd="0" destOrd="0" presId="urn:microsoft.com/office/officeart/2018/2/layout/IconVerticalSolidList"/>
    <dgm:cxn modelId="{0896D82A-DFF3-458F-B662-AB3D78343897}" type="presParOf" srcId="{AF785120-E739-4EC5-A6E8-473705149A32}" destId="{98C3D4CF-4363-4188-97FA-45B39864E730}" srcOrd="1" destOrd="0" presId="urn:microsoft.com/office/officeart/2018/2/layout/IconVerticalSolidList"/>
    <dgm:cxn modelId="{1E72929D-EAB8-47B3-8148-B2A274E9BC6B}" type="presParOf" srcId="{AF785120-E739-4EC5-A6E8-473705149A32}" destId="{F3CFD57E-18EA-4306-A8EE-4FF7903BEE49}" srcOrd="2" destOrd="0" presId="urn:microsoft.com/office/officeart/2018/2/layout/IconVerticalSolidList"/>
    <dgm:cxn modelId="{F2DE7C15-07AB-4C3D-98C0-ABAA1B8BF286}" type="presParOf" srcId="{AF785120-E739-4EC5-A6E8-473705149A32}" destId="{60386D0D-AE72-4937-8D17-F690AE2D3FEB}" srcOrd="3" destOrd="0" presId="urn:microsoft.com/office/officeart/2018/2/layout/IconVerticalSolidList"/>
    <dgm:cxn modelId="{51FADF71-8BCE-4287-A754-93B650854E1F}" type="presParOf" srcId="{AD92E6A2-D557-432F-9CDA-964020F6D863}" destId="{173EB969-3080-4AE4-B997-50C5A206D950}" srcOrd="3" destOrd="0" presId="urn:microsoft.com/office/officeart/2018/2/layout/IconVerticalSolidList"/>
    <dgm:cxn modelId="{08A1CC2B-93DA-4CB9-A45E-B0B38A4295F4}" type="presParOf" srcId="{AD92E6A2-D557-432F-9CDA-964020F6D863}" destId="{D132948A-82AD-4CBB-A581-E74BD06E19CF}" srcOrd="4" destOrd="0" presId="urn:microsoft.com/office/officeart/2018/2/layout/IconVerticalSolidList"/>
    <dgm:cxn modelId="{ACA6F091-BE86-4E97-AC20-5D7E9A286667}" type="presParOf" srcId="{D132948A-82AD-4CBB-A581-E74BD06E19CF}" destId="{2285A57F-6160-4A5A-8624-ECDF962797D6}" srcOrd="0" destOrd="0" presId="urn:microsoft.com/office/officeart/2018/2/layout/IconVerticalSolidList"/>
    <dgm:cxn modelId="{43305F38-FC13-410D-9FB1-7237B6454888}" type="presParOf" srcId="{D132948A-82AD-4CBB-A581-E74BD06E19CF}" destId="{52E5CCFE-A2C2-48CC-8800-19E2B5648004}" srcOrd="1" destOrd="0" presId="urn:microsoft.com/office/officeart/2018/2/layout/IconVerticalSolidList"/>
    <dgm:cxn modelId="{418D5853-B9BA-41F9-BD40-4D339F940397}" type="presParOf" srcId="{D132948A-82AD-4CBB-A581-E74BD06E19CF}" destId="{F7664002-8F33-4FDF-B8E1-0C438E132A43}" srcOrd="2" destOrd="0" presId="urn:microsoft.com/office/officeart/2018/2/layout/IconVerticalSolidList"/>
    <dgm:cxn modelId="{DAE5B20A-D5F2-4DDD-AF58-3D2B1A0EC4F0}" type="presParOf" srcId="{D132948A-82AD-4CBB-A581-E74BD06E19CF}" destId="{9BEB2216-5568-4D2D-96F1-EE27FECE09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56E50C-D61D-4E74-B4EE-9D38689A987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DB1278-B572-47DF-A416-C6CEBC0CC23A}">
      <dgm:prSet/>
      <dgm:spPr/>
      <dgm:t>
        <a:bodyPr/>
        <a:lstStyle/>
        <a:p>
          <a:r>
            <a:rPr lang="en-US" b="0" i="1" dirty="0"/>
            <a:t>Predictive Modeling:</a:t>
          </a:r>
          <a:r>
            <a:rPr lang="en-US" b="0" i="0" dirty="0"/>
            <a:t> Our analytical approach revolves around advanced predictive modeling, leveraging the power of Python for robust and accurate forecasts of electricity demand.</a:t>
          </a:r>
          <a:endParaRPr lang="en-US" dirty="0"/>
        </a:p>
      </dgm:t>
    </dgm:pt>
    <dgm:pt modelId="{73F85EF9-4827-4B80-871A-9B3A79AF162E}" type="parTrans" cxnId="{7A81406E-EADF-4AB8-96F4-51B552B2A845}">
      <dgm:prSet/>
      <dgm:spPr/>
      <dgm:t>
        <a:bodyPr/>
        <a:lstStyle/>
        <a:p>
          <a:endParaRPr lang="en-US"/>
        </a:p>
      </dgm:t>
    </dgm:pt>
    <dgm:pt modelId="{EE204724-CBA3-4F69-89B2-35CB56FD6E78}" type="sibTrans" cxnId="{7A81406E-EADF-4AB8-96F4-51B552B2A845}">
      <dgm:prSet/>
      <dgm:spPr/>
      <dgm:t>
        <a:bodyPr/>
        <a:lstStyle/>
        <a:p>
          <a:endParaRPr lang="en-US"/>
        </a:p>
      </dgm:t>
    </dgm:pt>
    <dgm:pt modelId="{C20C9344-2E5B-4F18-B94B-4882AB9DE580}">
      <dgm:prSet/>
      <dgm:spPr/>
      <dgm:t>
        <a:bodyPr/>
        <a:lstStyle/>
        <a:p>
          <a:r>
            <a:rPr lang="en-US" b="0" i="1" dirty="0"/>
            <a:t>Segmentation Strategies:</a:t>
          </a:r>
          <a:r>
            <a:rPr lang="en-US" b="0" i="0" dirty="0"/>
            <a:t> Employing Python-based analytics to conduct customer segmentation, enabling targeted marketing approaches and personalized energy solutions.</a:t>
          </a:r>
          <a:endParaRPr lang="en-US" dirty="0"/>
        </a:p>
      </dgm:t>
    </dgm:pt>
    <dgm:pt modelId="{E3DCDE3C-70FA-4024-8AA6-ED7DFCFF417B}" type="parTrans" cxnId="{EA284BD0-F11A-41FA-9C73-AB5BF7964061}">
      <dgm:prSet/>
      <dgm:spPr/>
      <dgm:t>
        <a:bodyPr/>
        <a:lstStyle/>
        <a:p>
          <a:endParaRPr lang="en-US"/>
        </a:p>
      </dgm:t>
    </dgm:pt>
    <dgm:pt modelId="{8B91566F-4872-44BC-AA48-034E1556077A}" type="sibTrans" cxnId="{EA284BD0-F11A-41FA-9C73-AB5BF7964061}">
      <dgm:prSet/>
      <dgm:spPr/>
      <dgm:t>
        <a:bodyPr/>
        <a:lstStyle/>
        <a:p>
          <a:endParaRPr lang="en-US"/>
        </a:p>
      </dgm:t>
    </dgm:pt>
    <dgm:pt modelId="{8506C53D-5BE1-4B1B-A3F8-9CA4666FB5EA}">
      <dgm:prSet/>
      <dgm:spPr/>
      <dgm:t>
        <a:bodyPr/>
        <a:lstStyle/>
        <a:p>
          <a:r>
            <a:rPr lang="en-US" b="0" i="1"/>
            <a:t>Insights Visualization:</a:t>
          </a:r>
          <a:r>
            <a:rPr lang="en-US" b="0" i="0"/>
            <a:t> Data analysis isn't just numbers; it comes to life with insightful visualizations. Using Python's data visualization libraries, we generate dynamic charts that offer a clear understanding of consumption patterns and trends.</a:t>
          </a:r>
          <a:endParaRPr lang="en-US"/>
        </a:p>
      </dgm:t>
    </dgm:pt>
    <dgm:pt modelId="{9A2FA47D-DDD7-440B-A5B8-63FE6FBFC36E}" type="parTrans" cxnId="{E425D37C-FA63-4AE5-B352-40B5F59457DF}">
      <dgm:prSet/>
      <dgm:spPr/>
      <dgm:t>
        <a:bodyPr/>
        <a:lstStyle/>
        <a:p>
          <a:endParaRPr lang="en-US"/>
        </a:p>
      </dgm:t>
    </dgm:pt>
    <dgm:pt modelId="{5CC20F6B-1996-4F20-AC51-C6FE6ECA7406}" type="sibTrans" cxnId="{E425D37C-FA63-4AE5-B352-40B5F59457DF}">
      <dgm:prSet/>
      <dgm:spPr/>
      <dgm:t>
        <a:bodyPr/>
        <a:lstStyle/>
        <a:p>
          <a:endParaRPr lang="en-US"/>
        </a:p>
      </dgm:t>
    </dgm:pt>
    <dgm:pt modelId="{53768145-13D8-493D-8267-B5272DC5B3DA}" type="pres">
      <dgm:prSet presAssocID="{C656E50C-D61D-4E74-B4EE-9D38689A9879}" presName="root" presStyleCnt="0">
        <dgm:presLayoutVars>
          <dgm:dir/>
          <dgm:resizeHandles val="exact"/>
        </dgm:presLayoutVars>
      </dgm:prSet>
      <dgm:spPr/>
    </dgm:pt>
    <dgm:pt modelId="{3D6E2A9A-E3C9-4931-84FE-92779FC9AA9F}" type="pres">
      <dgm:prSet presAssocID="{14DB1278-B572-47DF-A416-C6CEBC0CC23A}" presName="compNode" presStyleCnt="0"/>
      <dgm:spPr/>
    </dgm:pt>
    <dgm:pt modelId="{D5D19FFB-DA77-4763-8595-BE7355BDAD6C}" type="pres">
      <dgm:prSet presAssocID="{14DB1278-B572-47DF-A416-C6CEBC0CC23A}" presName="bgRect" presStyleLbl="bgShp" presStyleIdx="0" presStyleCnt="3"/>
      <dgm:spPr/>
    </dgm:pt>
    <dgm:pt modelId="{22F7ABB5-F463-4C87-BF26-31BDA9B57480}" type="pres">
      <dgm:prSet presAssocID="{14DB1278-B572-47DF-A416-C6CEBC0CC2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3F682D8-6C2E-4718-A7A2-72DDD2502581}" type="pres">
      <dgm:prSet presAssocID="{14DB1278-B572-47DF-A416-C6CEBC0CC23A}" presName="spaceRect" presStyleCnt="0"/>
      <dgm:spPr/>
    </dgm:pt>
    <dgm:pt modelId="{733A95EB-EE3B-43BC-83B0-CAAEF2E6ED36}" type="pres">
      <dgm:prSet presAssocID="{14DB1278-B572-47DF-A416-C6CEBC0CC23A}" presName="parTx" presStyleLbl="revTx" presStyleIdx="0" presStyleCnt="3">
        <dgm:presLayoutVars>
          <dgm:chMax val="0"/>
          <dgm:chPref val="0"/>
        </dgm:presLayoutVars>
      </dgm:prSet>
      <dgm:spPr/>
    </dgm:pt>
    <dgm:pt modelId="{EA39132B-1780-40D0-9F20-884B6745B7B4}" type="pres">
      <dgm:prSet presAssocID="{EE204724-CBA3-4F69-89B2-35CB56FD6E78}" presName="sibTrans" presStyleCnt="0"/>
      <dgm:spPr/>
    </dgm:pt>
    <dgm:pt modelId="{94B6D339-0C39-4C82-A970-839EDD7DAFA3}" type="pres">
      <dgm:prSet presAssocID="{C20C9344-2E5B-4F18-B94B-4882AB9DE580}" presName="compNode" presStyleCnt="0"/>
      <dgm:spPr/>
    </dgm:pt>
    <dgm:pt modelId="{0DB09D3E-F52E-434C-8E22-2D11729B0C6E}" type="pres">
      <dgm:prSet presAssocID="{C20C9344-2E5B-4F18-B94B-4882AB9DE580}" presName="bgRect" presStyleLbl="bgShp" presStyleIdx="1" presStyleCnt="3"/>
      <dgm:spPr/>
    </dgm:pt>
    <dgm:pt modelId="{4F874C4B-3DF4-431F-9332-70F119B81181}" type="pres">
      <dgm:prSet presAssocID="{C20C9344-2E5B-4F18-B94B-4882AB9DE5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D7ED628-8CD3-47BB-8472-C1F02620300A}" type="pres">
      <dgm:prSet presAssocID="{C20C9344-2E5B-4F18-B94B-4882AB9DE580}" presName="spaceRect" presStyleCnt="0"/>
      <dgm:spPr/>
    </dgm:pt>
    <dgm:pt modelId="{7A81BDC8-2711-49BE-A927-B53BD7654E70}" type="pres">
      <dgm:prSet presAssocID="{C20C9344-2E5B-4F18-B94B-4882AB9DE580}" presName="parTx" presStyleLbl="revTx" presStyleIdx="1" presStyleCnt="3">
        <dgm:presLayoutVars>
          <dgm:chMax val="0"/>
          <dgm:chPref val="0"/>
        </dgm:presLayoutVars>
      </dgm:prSet>
      <dgm:spPr/>
    </dgm:pt>
    <dgm:pt modelId="{123A085E-607F-4F46-93F0-CD7C8C4AC998}" type="pres">
      <dgm:prSet presAssocID="{8B91566F-4872-44BC-AA48-034E1556077A}" presName="sibTrans" presStyleCnt="0"/>
      <dgm:spPr/>
    </dgm:pt>
    <dgm:pt modelId="{4275EAA0-2C0E-4D7F-8DF9-1E98FEB724B8}" type="pres">
      <dgm:prSet presAssocID="{8506C53D-5BE1-4B1B-A3F8-9CA4666FB5EA}" presName="compNode" presStyleCnt="0"/>
      <dgm:spPr/>
    </dgm:pt>
    <dgm:pt modelId="{50182B98-FA91-47D4-B25F-8723EE2F6F65}" type="pres">
      <dgm:prSet presAssocID="{8506C53D-5BE1-4B1B-A3F8-9CA4666FB5EA}" presName="bgRect" presStyleLbl="bgShp" presStyleIdx="2" presStyleCnt="3"/>
      <dgm:spPr/>
    </dgm:pt>
    <dgm:pt modelId="{950CE29D-682F-4C52-BDFF-8C30667AA34B}" type="pres">
      <dgm:prSet presAssocID="{8506C53D-5BE1-4B1B-A3F8-9CA4666FB5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1437C552-2D00-4F93-9F9A-8D4A8B073800}" type="pres">
      <dgm:prSet presAssocID="{8506C53D-5BE1-4B1B-A3F8-9CA4666FB5EA}" presName="spaceRect" presStyleCnt="0"/>
      <dgm:spPr/>
    </dgm:pt>
    <dgm:pt modelId="{8C9F1097-FD41-4167-9C7B-FA499787A721}" type="pres">
      <dgm:prSet presAssocID="{8506C53D-5BE1-4B1B-A3F8-9CA4666FB5E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BA1BD02-6976-40D8-A3D7-E9C7BADFE2C9}" type="presOf" srcId="{C20C9344-2E5B-4F18-B94B-4882AB9DE580}" destId="{7A81BDC8-2711-49BE-A927-B53BD7654E70}" srcOrd="0" destOrd="0" presId="urn:microsoft.com/office/officeart/2018/2/layout/IconVerticalSolidList"/>
    <dgm:cxn modelId="{7A81406E-EADF-4AB8-96F4-51B552B2A845}" srcId="{C656E50C-D61D-4E74-B4EE-9D38689A9879}" destId="{14DB1278-B572-47DF-A416-C6CEBC0CC23A}" srcOrd="0" destOrd="0" parTransId="{73F85EF9-4827-4B80-871A-9B3A79AF162E}" sibTransId="{EE204724-CBA3-4F69-89B2-35CB56FD6E78}"/>
    <dgm:cxn modelId="{E425D37C-FA63-4AE5-B352-40B5F59457DF}" srcId="{C656E50C-D61D-4E74-B4EE-9D38689A9879}" destId="{8506C53D-5BE1-4B1B-A3F8-9CA4666FB5EA}" srcOrd="2" destOrd="0" parTransId="{9A2FA47D-DDD7-440B-A5B8-63FE6FBFC36E}" sibTransId="{5CC20F6B-1996-4F20-AC51-C6FE6ECA7406}"/>
    <dgm:cxn modelId="{0B05F8A1-3D51-4DD0-8550-024CF36CC1AF}" type="presOf" srcId="{14DB1278-B572-47DF-A416-C6CEBC0CC23A}" destId="{733A95EB-EE3B-43BC-83B0-CAAEF2E6ED36}" srcOrd="0" destOrd="0" presId="urn:microsoft.com/office/officeart/2018/2/layout/IconVerticalSolidList"/>
    <dgm:cxn modelId="{C2E7BCCC-F199-431A-A976-C510BAA434DC}" type="presOf" srcId="{C656E50C-D61D-4E74-B4EE-9D38689A9879}" destId="{53768145-13D8-493D-8267-B5272DC5B3DA}" srcOrd="0" destOrd="0" presId="urn:microsoft.com/office/officeart/2018/2/layout/IconVerticalSolidList"/>
    <dgm:cxn modelId="{EA284BD0-F11A-41FA-9C73-AB5BF7964061}" srcId="{C656E50C-D61D-4E74-B4EE-9D38689A9879}" destId="{C20C9344-2E5B-4F18-B94B-4882AB9DE580}" srcOrd="1" destOrd="0" parTransId="{E3DCDE3C-70FA-4024-8AA6-ED7DFCFF417B}" sibTransId="{8B91566F-4872-44BC-AA48-034E1556077A}"/>
    <dgm:cxn modelId="{082362D9-01EF-41C0-80C3-5C56D6960634}" type="presOf" srcId="{8506C53D-5BE1-4B1B-A3F8-9CA4666FB5EA}" destId="{8C9F1097-FD41-4167-9C7B-FA499787A721}" srcOrd="0" destOrd="0" presId="urn:microsoft.com/office/officeart/2018/2/layout/IconVerticalSolidList"/>
    <dgm:cxn modelId="{BD781995-7A7E-4CAD-BBBA-CF238CCE7518}" type="presParOf" srcId="{53768145-13D8-493D-8267-B5272DC5B3DA}" destId="{3D6E2A9A-E3C9-4931-84FE-92779FC9AA9F}" srcOrd="0" destOrd="0" presId="urn:microsoft.com/office/officeart/2018/2/layout/IconVerticalSolidList"/>
    <dgm:cxn modelId="{24F7D1D7-7E15-4839-822D-BEBC1B065369}" type="presParOf" srcId="{3D6E2A9A-E3C9-4931-84FE-92779FC9AA9F}" destId="{D5D19FFB-DA77-4763-8595-BE7355BDAD6C}" srcOrd="0" destOrd="0" presId="urn:microsoft.com/office/officeart/2018/2/layout/IconVerticalSolidList"/>
    <dgm:cxn modelId="{9042EC84-6597-4370-8B61-706346BB7877}" type="presParOf" srcId="{3D6E2A9A-E3C9-4931-84FE-92779FC9AA9F}" destId="{22F7ABB5-F463-4C87-BF26-31BDA9B57480}" srcOrd="1" destOrd="0" presId="urn:microsoft.com/office/officeart/2018/2/layout/IconVerticalSolidList"/>
    <dgm:cxn modelId="{165ACC8B-FAAB-4FA0-A3D6-E8DBAC783C07}" type="presParOf" srcId="{3D6E2A9A-E3C9-4931-84FE-92779FC9AA9F}" destId="{C3F682D8-6C2E-4718-A7A2-72DDD2502581}" srcOrd="2" destOrd="0" presId="urn:microsoft.com/office/officeart/2018/2/layout/IconVerticalSolidList"/>
    <dgm:cxn modelId="{028FD3EB-E15D-4BD9-9451-DB95428880CA}" type="presParOf" srcId="{3D6E2A9A-E3C9-4931-84FE-92779FC9AA9F}" destId="{733A95EB-EE3B-43BC-83B0-CAAEF2E6ED36}" srcOrd="3" destOrd="0" presId="urn:microsoft.com/office/officeart/2018/2/layout/IconVerticalSolidList"/>
    <dgm:cxn modelId="{167770A0-7EC3-40B6-94B4-B5E7B3034CB0}" type="presParOf" srcId="{53768145-13D8-493D-8267-B5272DC5B3DA}" destId="{EA39132B-1780-40D0-9F20-884B6745B7B4}" srcOrd="1" destOrd="0" presId="urn:microsoft.com/office/officeart/2018/2/layout/IconVerticalSolidList"/>
    <dgm:cxn modelId="{C5CAFDC3-146E-487C-A160-5C9DC375C780}" type="presParOf" srcId="{53768145-13D8-493D-8267-B5272DC5B3DA}" destId="{94B6D339-0C39-4C82-A970-839EDD7DAFA3}" srcOrd="2" destOrd="0" presId="urn:microsoft.com/office/officeart/2018/2/layout/IconVerticalSolidList"/>
    <dgm:cxn modelId="{FFCC0C35-1A25-4598-BDA6-875E6B0D79C0}" type="presParOf" srcId="{94B6D339-0C39-4C82-A970-839EDD7DAFA3}" destId="{0DB09D3E-F52E-434C-8E22-2D11729B0C6E}" srcOrd="0" destOrd="0" presId="urn:microsoft.com/office/officeart/2018/2/layout/IconVerticalSolidList"/>
    <dgm:cxn modelId="{5A1D96C6-1FF6-4A14-BF60-EA8BE632F9C9}" type="presParOf" srcId="{94B6D339-0C39-4C82-A970-839EDD7DAFA3}" destId="{4F874C4B-3DF4-431F-9332-70F119B81181}" srcOrd="1" destOrd="0" presId="urn:microsoft.com/office/officeart/2018/2/layout/IconVerticalSolidList"/>
    <dgm:cxn modelId="{36573C61-D816-48E0-A7CB-23264DF217B9}" type="presParOf" srcId="{94B6D339-0C39-4C82-A970-839EDD7DAFA3}" destId="{2D7ED628-8CD3-47BB-8472-C1F02620300A}" srcOrd="2" destOrd="0" presId="urn:microsoft.com/office/officeart/2018/2/layout/IconVerticalSolidList"/>
    <dgm:cxn modelId="{A080C01C-3105-47FC-8A97-8F64B70201D7}" type="presParOf" srcId="{94B6D339-0C39-4C82-A970-839EDD7DAFA3}" destId="{7A81BDC8-2711-49BE-A927-B53BD7654E70}" srcOrd="3" destOrd="0" presId="urn:microsoft.com/office/officeart/2018/2/layout/IconVerticalSolidList"/>
    <dgm:cxn modelId="{D21692E1-82B5-49F0-A3DC-F2F93DF89706}" type="presParOf" srcId="{53768145-13D8-493D-8267-B5272DC5B3DA}" destId="{123A085E-607F-4F46-93F0-CD7C8C4AC998}" srcOrd="3" destOrd="0" presId="urn:microsoft.com/office/officeart/2018/2/layout/IconVerticalSolidList"/>
    <dgm:cxn modelId="{2BB32628-CB07-4489-8199-EB72CA0074D6}" type="presParOf" srcId="{53768145-13D8-493D-8267-B5272DC5B3DA}" destId="{4275EAA0-2C0E-4D7F-8DF9-1E98FEB724B8}" srcOrd="4" destOrd="0" presId="urn:microsoft.com/office/officeart/2018/2/layout/IconVerticalSolidList"/>
    <dgm:cxn modelId="{1F6BEB6F-57E3-4E03-8279-EDD167208901}" type="presParOf" srcId="{4275EAA0-2C0E-4D7F-8DF9-1E98FEB724B8}" destId="{50182B98-FA91-47D4-B25F-8723EE2F6F65}" srcOrd="0" destOrd="0" presId="urn:microsoft.com/office/officeart/2018/2/layout/IconVerticalSolidList"/>
    <dgm:cxn modelId="{DE61DA21-1B21-495A-8F08-5C874F6E3368}" type="presParOf" srcId="{4275EAA0-2C0E-4D7F-8DF9-1E98FEB724B8}" destId="{950CE29D-682F-4C52-BDFF-8C30667AA34B}" srcOrd="1" destOrd="0" presId="urn:microsoft.com/office/officeart/2018/2/layout/IconVerticalSolidList"/>
    <dgm:cxn modelId="{0A7D70DD-0FC5-4A50-83F4-AF2388EE70EF}" type="presParOf" srcId="{4275EAA0-2C0E-4D7F-8DF9-1E98FEB724B8}" destId="{1437C552-2D00-4F93-9F9A-8D4A8B073800}" srcOrd="2" destOrd="0" presId="urn:microsoft.com/office/officeart/2018/2/layout/IconVerticalSolidList"/>
    <dgm:cxn modelId="{B23608D1-F07A-437A-8113-99F9CE2F68A1}" type="presParOf" srcId="{4275EAA0-2C0E-4D7F-8DF9-1E98FEB724B8}" destId="{8C9F1097-FD41-4167-9C7B-FA499787A7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3520B-0F8C-4420-B42D-2347FA5905FE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D9BDD-5CDA-4BB5-85A8-A65674FF82CF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Importance of Energy Consumption Management</a:t>
          </a:r>
        </a:p>
      </dsp:txBody>
      <dsp:txXfrm>
        <a:off x="398656" y="1088253"/>
        <a:ext cx="2959127" cy="1837317"/>
      </dsp:txXfrm>
    </dsp:sp>
    <dsp:sp modelId="{42A36387-B9C5-49AB-8F80-D6A774756784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1A6C7-8F19-497E-A3F5-1CC078697A85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Rising Concerns Over Population Growth and Its Impact</a:t>
          </a:r>
        </a:p>
      </dsp:txBody>
      <dsp:txXfrm>
        <a:off x="4155097" y="1088253"/>
        <a:ext cx="2959127" cy="1837317"/>
      </dsp:txXfrm>
    </dsp:sp>
    <dsp:sp modelId="{C7D9C1ED-C1ED-4DC9-9627-5953BF194270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0F003-35C1-43EA-AE42-8D42C987B7B4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Focus on USA's Energy Landscape</a:t>
          </a:r>
        </a:p>
      </dsp:txBody>
      <dsp:txXfrm>
        <a:off x="7911539" y="1088253"/>
        <a:ext cx="2959127" cy="183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7F53F-F4F5-44AE-9863-819F47609F93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CE3BF-EDB1-415D-B668-2826CC68D54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6BD82-EFBD-45D2-9A31-47FBC7CA15F0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dirty="0"/>
            <a:t>Comprehensive Data Ecosystem:</a:t>
          </a:r>
          <a:r>
            <a:rPr lang="en-US" sz="2400" b="0" i="0" kern="1200" dirty="0"/>
            <a:t> Our project draws from a diverse array of data sources, ensuring a holistic understanding of energy consumption (Electricity) dynamics.</a:t>
          </a:r>
          <a:endParaRPr lang="en-US" sz="2400" kern="1200" dirty="0"/>
        </a:p>
      </dsp:txBody>
      <dsp:txXfrm>
        <a:off x="1435590" y="531"/>
        <a:ext cx="9080009" cy="1242935"/>
      </dsp:txXfrm>
    </dsp:sp>
    <dsp:sp modelId="{C5AB4FA2-43EF-4D72-8991-CE92C3EEC6C0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3D4CF-4363-4188-97FA-45B39864E73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86D0D-AE72-4937-8D17-F690AE2D3FE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dirty="0"/>
            <a:t>Primary Source:</a:t>
          </a:r>
          <a:r>
            <a:rPr lang="en-US" sz="2400" b="0" i="0" kern="1200" dirty="0"/>
            <a:t> Data has been downloaded from the </a:t>
          </a:r>
          <a:r>
            <a:rPr lang="en-US" sz="2400" b="0" i="0" kern="1200" dirty="0">
              <a:hlinkClick xmlns:r="http://schemas.openxmlformats.org/officeDocument/2006/relationships" r:id="rId5"/>
            </a:rPr>
            <a:t>Open Government of </a:t>
          </a:r>
          <a:r>
            <a:rPr lang="en-US" sz="2400" b="0" i="0" kern="1200" dirty="0"/>
            <a:t>USA, providing access to a rich dataset encompassing various facets of energy consumption.</a:t>
          </a:r>
          <a:endParaRPr lang="en-US" sz="2400" kern="1200" dirty="0"/>
        </a:p>
      </dsp:txBody>
      <dsp:txXfrm>
        <a:off x="1435590" y="1554201"/>
        <a:ext cx="9080009" cy="1242935"/>
      </dsp:txXfrm>
    </dsp:sp>
    <dsp:sp modelId="{2285A57F-6160-4A5A-8624-ECDF962797D6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5CCFE-A2C2-48CC-8800-19E2B5648004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B2216-5568-4D2D-96F1-EE27FECE0926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/>
            <a:t>Quality Assurance:</a:t>
          </a:r>
          <a:r>
            <a:rPr lang="en-US" sz="2400" b="0" i="0" kern="1200"/>
            <a:t> Rigorous validation processes are in place to maintain the integrity and reliability of the acquired data.</a:t>
          </a:r>
          <a:endParaRPr lang="en-US" sz="2400" kern="1200"/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19FFB-DA77-4763-8595-BE7355BDAD6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7ABB5-F463-4C87-BF26-31BDA9B5748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A95EB-EE3B-43BC-83B0-CAAEF2E6ED36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1" kern="1200" dirty="0"/>
            <a:t>Predictive Modeling:</a:t>
          </a:r>
          <a:r>
            <a:rPr lang="en-US" sz="1900" b="0" i="0" kern="1200" dirty="0"/>
            <a:t> Our analytical approach revolves around advanced predictive modeling, leveraging the power of Python for robust and accurate forecasts of electricity demand.</a:t>
          </a:r>
          <a:endParaRPr lang="en-US" sz="1900" kern="1200" dirty="0"/>
        </a:p>
      </dsp:txBody>
      <dsp:txXfrm>
        <a:off x="1435590" y="531"/>
        <a:ext cx="9080009" cy="1242935"/>
      </dsp:txXfrm>
    </dsp:sp>
    <dsp:sp modelId="{0DB09D3E-F52E-434C-8E22-2D11729B0C6E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74C4B-3DF4-431F-9332-70F119B8118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1BDC8-2711-49BE-A927-B53BD7654E7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1" kern="1200" dirty="0"/>
            <a:t>Segmentation Strategies:</a:t>
          </a:r>
          <a:r>
            <a:rPr lang="en-US" sz="1900" b="0" i="0" kern="1200" dirty="0"/>
            <a:t> Employing Python-based analytics to conduct customer segmentation, enabling targeted marketing approaches and personalized energy solutions.</a:t>
          </a:r>
          <a:endParaRPr lang="en-US" sz="1900" kern="1200" dirty="0"/>
        </a:p>
      </dsp:txBody>
      <dsp:txXfrm>
        <a:off x="1435590" y="1554201"/>
        <a:ext cx="9080009" cy="1242935"/>
      </dsp:txXfrm>
    </dsp:sp>
    <dsp:sp modelId="{50182B98-FA91-47D4-B25F-8723EE2F6F6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CE29D-682F-4C52-BDFF-8C30667AA34B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F1097-FD41-4167-9C7B-FA499787A72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1" kern="1200"/>
            <a:t>Insights Visualization:</a:t>
          </a:r>
          <a:r>
            <a:rPr lang="en-US" sz="1900" b="0" i="0" kern="1200"/>
            <a:t> Data analysis isn't just numbers; it comes to life with insightful visualizations. Using Python's data visualization libraries, we generate dynamic charts that offer a clear understanding of consumption patterns and trends.</a:t>
          </a:r>
          <a:endParaRPr lang="en-US" sz="1900" kern="120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9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0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4AE3-3AF9-E78E-848F-DA3C9728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9" y="741391"/>
            <a:ext cx="4447096" cy="3761035"/>
          </a:xfrm>
        </p:spPr>
        <p:txBody>
          <a:bodyPr anchor="b">
            <a:normAutofit fontScale="90000"/>
          </a:bodyPr>
          <a:lstStyle/>
          <a:p>
            <a:r>
              <a:rPr lang="en-US" sz="4800" b="0" i="0" dirty="0">
                <a:effectLst/>
                <a:latin typeface="Söhne"/>
              </a:rPr>
              <a:t>Understanding Energy Consumption and Demand Forecasting in the USA</a:t>
            </a:r>
            <a:endParaRPr lang="en-CA" sz="4800" dirty="0"/>
          </a:p>
        </p:txBody>
      </p:sp>
      <p:pic>
        <p:nvPicPr>
          <p:cNvPr id="7" name="Picture 6" descr="An unlit lightbulb with colourful background lights">
            <a:extLst>
              <a:ext uri="{FF2B5EF4-FFF2-40B4-BE49-F238E27FC236}">
                <a16:creationId xmlns:a16="http://schemas.microsoft.com/office/drawing/2014/main" id="{5EB77222-83D2-F244-06F8-831060EFC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5" r="33861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4190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97E24-0758-A191-6D5D-AD827F0F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17" name="Graphic 16" descr="Mop and bucket">
            <a:extLst>
              <a:ext uri="{FF2B5EF4-FFF2-40B4-BE49-F238E27FC236}">
                <a16:creationId xmlns:a16="http://schemas.microsoft.com/office/drawing/2014/main" id="{E12A0088-9836-733C-BF84-C62AB2C80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962A8-075C-3B4F-C92B-919AA099E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+mj-lt"/>
              </a:rPr>
              <a:t>Remove “Not Available” from Value Column</a:t>
            </a:r>
          </a:p>
          <a:p>
            <a:r>
              <a:rPr lang="en-US" sz="1800" b="1" dirty="0">
                <a:solidFill>
                  <a:schemeClr val="tx2"/>
                </a:solidFill>
                <a:latin typeface="+mj-lt"/>
              </a:rPr>
              <a:t>Change Date column name &amp; datatype</a:t>
            </a:r>
          </a:p>
          <a:p>
            <a:r>
              <a:rPr lang="en-US" sz="1800" b="1" dirty="0">
                <a:solidFill>
                  <a:schemeClr val="tx2"/>
                </a:solidFill>
                <a:latin typeface="+mj-lt"/>
              </a:rPr>
              <a:t>Missing Values (Forward Fill)</a:t>
            </a:r>
          </a:p>
          <a:p>
            <a:r>
              <a:rPr lang="en-US" sz="1800" b="1" dirty="0">
                <a:solidFill>
                  <a:schemeClr val="tx2"/>
                </a:solidFill>
                <a:latin typeface="+mj-lt"/>
              </a:rPr>
              <a:t>Removing unnecessary columns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869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09DDE-BD3A-8702-A94B-3BBE57CD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distribution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of value and value&#10;&#10;Description automatically generated">
            <a:extLst>
              <a:ext uri="{FF2B5EF4-FFF2-40B4-BE49-F238E27FC236}">
                <a16:creationId xmlns:a16="http://schemas.microsoft.com/office/drawing/2014/main" id="{AB465175-5694-C20C-11FD-E6016FDC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41082"/>
            <a:ext cx="7214616" cy="41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395F2-DDBC-ABCC-E32A-79EEC767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Electricity demand trends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FF811-F7F0-657B-E9D4-79000874B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738" y="964126"/>
            <a:ext cx="7719216" cy="42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9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A685E-E05D-B679-3786-2E6B2D08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24" y="4996439"/>
            <a:ext cx="4284417" cy="166538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b="0" i="0" dirty="0">
                <a:solidFill>
                  <a:schemeClr val="bg1"/>
                </a:solidFill>
                <a:effectLst/>
              </a:rPr>
              <a:t>ARIMA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3649C3-C9A6-A172-C4EE-2AF5764AEB76}"/>
              </a:ext>
            </a:extLst>
          </p:cNvPr>
          <p:cNvSpPr txBox="1">
            <a:spLocks/>
          </p:cNvSpPr>
          <p:nvPr/>
        </p:nvSpPr>
        <p:spPr>
          <a:xfrm>
            <a:off x="7088200" y="4939227"/>
            <a:ext cx="4308961" cy="1379319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sz="4400" dirty="0">
                <a:ea typeface="+mn-ea"/>
                <a:cs typeface="+mn-cs"/>
              </a:rPr>
              <a:t>SARIMA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420" y="454914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4BFCF-A52A-DCE6-0FB1-BFC6EF2C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54" y="574912"/>
            <a:ext cx="5626753" cy="2854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C0CCD8-EB20-6651-150D-D3065834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2" y="3958675"/>
            <a:ext cx="5839115" cy="6361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6BACC6-A9B2-A9DF-BAE8-F1A327C8A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61" y="574912"/>
            <a:ext cx="5696268" cy="29954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3BB820-5716-720F-2859-AA596FC1E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449" y="3958675"/>
            <a:ext cx="5242630" cy="8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6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C166374-D693-5A0C-F5C3-2D80E925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98563"/>
            <a:ext cx="7186613" cy="3711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D71AE1-96FF-5AE8-3F10-8CD48852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964113"/>
            <a:ext cx="7186613" cy="687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D58C0-98B4-61AC-FBEF-374DB784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Holt winters exponential smoothing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1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F5928-379F-270E-E026-FD091AF47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Electricity Demand Forecast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5D648B-3F66-2DE1-9EC2-245A6D501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6704" y="869127"/>
            <a:ext cx="4662248" cy="2974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7310A-8351-43D6-850C-119B0DAE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6" y="494994"/>
            <a:ext cx="7579788" cy="3979389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395F2-DDBC-ABCC-E32A-79EEC767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Electricity generation trends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43C5D4-F244-9D91-E590-C71BAC36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97" y="1029095"/>
            <a:ext cx="7651379" cy="4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3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a graph of electricity generation&#10;&#10;Description automatically generated with medium confidence">
            <a:extLst>
              <a:ext uri="{FF2B5EF4-FFF2-40B4-BE49-F238E27FC236}">
                <a16:creationId xmlns:a16="http://schemas.microsoft.com/office/drawing/2014/main" id="{6E5E8932-7A9C-2318-8D66-E971957F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36650"/>
            <a:ext cx="7186613" cy="3538538"/>
          </a:xfrm>
          <a:prstGeom prst="rect">
            <a:avLst/>
          </a:prstGeom>
        </p:spPr>
      </p:pic>
      <p:pic>
        <p:nvPicPr>
          <p:cNvPr id="9" name="Picture 8" descr="A number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F72A66C-808C-ECAF-85EB-D9C8FF192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730750"/>
            <a:ext cx="7186613" cy="984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C7C361-018D-9D75-1F2A-0B7AF58C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Electricity generation (SARIMA)</a:t>
            </a:r>
          </a:p>
        </p:txBody>
      </p:sp>
    </p:spTree>
    <p:extLst>
      <p:ext uri="{BB962C8B-B14F-4D97-AF65-F5344CB8AC3E}">
        <p14:creationId xmlns:p14="http://schemas.microsoft.com/office/powerpoint/2010/main" val="3674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05BDCD-0157-A278-EB3E-240773E9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35075"/>
            <a:ext cx="7186613" cy="35131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4C6B2E-CDB3-B20B-FB69-B043C207F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800600"/>
            <a:ext cx="7186613" cy="814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5F722-D9E0-6BEB-22EB-C8858EAE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Electricity generation (Holt-Winters)</a:t>
            </a:r>
          </a:p>
        </p:txBody>
      </p:sp>
    </p:spTree>
    <p:extLst>
      <p:ext uri="{BB962C8B-B14F-4D97-AF65-F5344CB8AC3E}">
        <p14:creationId xmlns:p14="http://schemas.microsoft.com/office/powerpoint/2010/main" val="11081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A0B26-6F75-0123-D9E5-22E54EFCE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dirty="0"/>
              <a:t>Electricity Generation Forecast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24B0A98-D071-2C90-8714-FF70EBBE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897" y="829779"/>
            <a:ext cx="4637109" cy="2913366"/>
          </a:xfrm>
          <a:prstGeom prst="rect">
            <a:avLst/>
          </a:prstGeom>
        </p:spPr>
      </p:pic>
      <p:sp>
        <p:nvSpPr>
          <p:cNvPr id="8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67C8038-EC06-D2A9-D309-A82C5128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280"/>
            <a:ext cx="7636419" cy="38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0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49DA-2856-879C-AF0E-DA9DEE2A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CA" sz="3200"/>
              <a:t>Team Introduction</a:t>
            </a:r>
          </a:p>
        </p:txBody>
      </p:sp>
      <p:pic>
        <p:nvPicPr>
          <p:cNvPr id="15" name="Picture 14" descr="Large skydiving group mid-air">
            <a:extLst>
              <a:ext uri="{FF2B5EF4-FFF2-40B4-BE49-F238E27FC236}">
                <a16:creationId xmlns:a16="http://schemas.microsoft.com/office/drawing/2014/main" id="{C1C07CA8-8B2B-3493-8062-1B21CDBA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8" r="1986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8F9E-C60D-15D2-9D47-6278D38A9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CA" sz="2000"/>
              <a:t>Parth </a:t>
            </a:r>
          </a:p>
          <a:p>
            <a:r>
              <a:rPr lang="en-CA" sz="2000"/>
              <a:t>Shivangi</a:t>
            </a:r>
          </a:p>
          <a:p>
            <a:r>
              <a:rPr lang="en-CA" sz="2000"/>
              <a:t>Kunal</a:t>
            </a:r>
          </a:p>
          <a:p>
            <a:r>
              <a:rPr lang="en-CA" sz="2000"/>
              <a:t>Aishwarya</a:t>
            </a:r>
          </a:p>
          <a:p>
            <a:r>
              <a:rPr lang="en-CA" sz="2000"/>
              <a:t>Prasanna Kumar</a:t>
            </a:r>
          </a:p>
        </p:txBody>
      </p:sp>
    </p:spTree>
    <p:extLst>
      <p:ext uri="{BB962C8B-B14F-4D97-AF65-F5344CB8AC3E}">
        <p14:creationId xmlns:p14="http://schemas.microsoft.com/office/powerpoint/2010/main" val="1831834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395F2-DDBC-ABCC-E32A-79EEC767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7E74CB46-D79A-FB12-3320-5845AD48F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0" y="1837086"/>
            <a:ext cx="7761532" cy="33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A685E-E05D-B679-3786-2E6B2D08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6" y="4549143"/>
            <a:ext cx="4284417" cy="166538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effectLst/>
              </a:rPr>
              <a:t>ARIMA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3649C3-C9A6-A172-C4EE-2AF5764AEB76}"/>
              </a:ext>
            </a:extLst>
          </p:cNvPr>
          <p:cNvSpPr txBox="1">
            <a:spLocks/>
          </p:cNvSpPr>
          <p:nvPr/>
        </p:nvSpPr>
        <p:spPr>
          <a:xfrm>
            <a:off x="6734420" y="4635837"/>
            <a:ext cx="5128882" cy="1379319"/>
          </a:xfrm>
          <a:prstGeom prst="ellipse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4400" dirty="0">
                <a:ea typeface="+mn-ea"/>
                <a:cs typeface="+mn-cs"/>
              </a:rPr>
              <a:t>Exponential Smoothing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420" y="454914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9456B-1BE5-3997-5DC4-3CE415C1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6" y="326387"/>
            <a:ext cx="5771331" cy="3579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292CE-5952-F4FD-8AC1-EC9E15E9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07" y="326387"/>
            <a:ext cx="5795997" cy="35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4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0A8DE-15EA-C393-22FD-4D5816B5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Linear Regression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F02F73-801B-C73B-F9A5-B3816FC3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416" y="946573"/>
            <a:ext cx="4488464" cy="2608307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55914-CB13-ADCB-160C-B06A466EA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0" y="319355"/>
            <a:ext cx="6440557" cy="40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6F810-B8F2-2204-E229-C61B99951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Comparison for the year 2030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4CF95-6246-749B-0E07-4BC591D7BAB4}"/>
              </a:ext>
            </a:extLst>
          </p:cNvPr>
          <p:cNvSpPr txBox="1"/>
          <p:nvPr/>
        </p:nvSpPr>
        <p:spPr>
          <a:xfrm>
            <a:off x="1057673" y="2326403"/>
            <a:ext cx="383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20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Electricity Generation Forecast</a:t>
            </a:r>
            <a:endParaRPr lang="en-US" sz="2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491C7-A3A2-9DB4-DEF0-FA5340E11047}"/>
              </a:ext>
            </a:extLst>
          </p:cNvPr>
          <p:cNvSpPr txBox="1"/>
          <p:nvPr/>
        </p:nvSpPr>
        <p:spPr>
          <a:xfrm>
            <a:off x="6904804" y="2326403"/>
            <a:ext cx="3774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20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Electricity Demand Forecast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8599F8-F61E-7F1A-5C08-B879B059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804" y="2923612"/>
            <a:ext cx="3774355" cy="406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92C4CC-005B-BAB1-0501-0ABD37FC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51" y="3058445"/>
            <a:ext cx="3637353" cy="400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E97D18-92E6-8041-BCA2-58865D3E779B}"/>
              </a:ext>
            </a:extLst>
          </p:cNvPr>
          <p:cNvSpPr txBox="1"/>
          <p:nvPr/>
        </p:nvSpPr>
        <p:spPr>
          <a:xfrm>
            <a:off x="3890366" y="4873148"/>
            <a:ext cx="383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20">
              <a:spcAft>
                <a:spcPts val="600"/>
              </a:spcAft>
            </a:pPr>
            <a:r>
              <a:rPr lang="en-US" sz="2000" dirty="0">
                <a:latin typeface="+mj-lt"/>
              </a:rPr>
              <a:t>P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opulation</a:t>
            </a:r>
            <a:endParaRPr lang="en-US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7438AE-58B8-1516-C0DB-78541815F241}"/>
              </a:ext>
            </a:extLst>
          </p:cNvPr>
          <p:cNvSpPr txBox="1"/>
          <p:nvPr/>
        </p:nvSpPr>
        <p:spPr>
          <a:xfrm>
            <a:off x="3058778" y="6118493"/>
            <a:ext cx="549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increase relative to the year 2023 = 6.79%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311677-9678-B3C7-D9B9-94FB95B6821A}"/>
              </a:ext>
            </a:extLst>
          </p:cNvPr>
          <p:cNvSpPr txBox="1"/>
          <p:nvPr/>
        </p:nvSpPr>
        <p:spPr>
          <a:xfrm>
            <a:off x="6482504" y="3658834"/>
            <a:ext cx="549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increase relative to the year 2023 = 8.59%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3704D4-2CA2-24D2-231D-5177A6C98C65}"/>
              </a:ext>
            </a:extLst>
          </p:cNvPr>
          <p:cNvSpPr txBox="1"/>
          <p:nvPr/>
        </p:nvSpPr>
        <p:spPr>
          <a:xfrm>
            <a:off x="752567" y="3811234"/>
            <a:ext cx="549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increase relative to the year 2023 = 3.23%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F2CA0-453D-95A0-8682-68F4B31E0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619" y="5396482"/>
            <a:ext cx="2546146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94FED-DA60-8E85-E5C7-BD04DCBB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Recommendations:</a:t>
            </a:r>
          </a:p>
        </p:txBody>
      </p:sp>
      <p:pic>
        <p:nvPicPr>
          <p:cNvPr id="41" name="Picture 40" descr="Light bulb on yellow background with sketched light beams and cord">
            <a:extLst>
              <a:ext uri="{FF2B5EF4-FFF2-40B4-BE49-F238E27FC236}">
                <a16:creationId xmlns:a16="http://schemas.microsoft.com/office/drawing/2014/main" id="{520288B7-392C-35A5-0C40-4D405FBCF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6" r="698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DE0EB802-960F-7F2C-5CE1-99C01A921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500"/>
              <a:t>Investment in Infrastructure: There is a need to invest in upgrading and expanding electricity generation and transmission infrastructure to ensure reliability and meet the growing demand.</a:t>
            </a:r>
          </a:p>
          <a:p>
            <a:r>
              <a:rPr lang="en-US" sz="1500"/>
              <a:t>Promote Energy Efficiency: Encourage energy efficiency measures at both the consumer and industrial levels to reduce overall electricity demand and mitigate the need for additional generation capacity.</a:t>
            </a:r>
          </a:p>
          <a:p>
            <a:r>
              <a:rPr lang="en-US" sz="1500"/>
              <a:t>Diversify Energy Sources: Explore and invest in a diverse range of energy sources, including renewable energy sources such as solar, wind, and hydroelectric power, to reduce reliance on fossil fuels and enhance energy security.</a:t>
            </a:r>
          </a:p>
          <a:p>
            <a:r>
              <a:rPr lang="en-US" sz="1500"/>
              <a:t>Policy Support: Develop and implement supportive policies and regulations that encourage energy conservation, promote renewable energy deployment, and incentivize investment in energy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34132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312D-81D0-4A6F-AF32-DDE0BCF2F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Overall, proactive planning, investment, and policy interventions are essential to ensure a reliable, sustainable, and resilient energy system that can meet the future needs of the growing population and economy.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3D6D35-9A76-2D14-2EAB-C41477502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0" r="2480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781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erial view of a highway near the ocean">
            <a:extLst>
              <a:ext uri="{FF2B5EF4-FFF2-40B4-BE49-F238E27FC236}">
                <a16:creationId xmlns:a16="http://schemas.microsoft.com/office/drawing/2014/main" id="{636878D2-78E8-C1DF-E0AA-099DC661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858" b="19142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1E95-C1FE-6D4C-680B-97C4DCD76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68121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B630FA-4DEE-18B3-0809-63C7C9AA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i="0">
                <a:solidFill>
                  <a:srgbClr val="FFFFFF"/>
                </a:solidFill>
                <a:effectLst/>
              </a:rPr>
              <a:t>Brief Overview</a:t>
            </a:r>
            <a:endParaRPr lang="en-CA" sz="4000">
              <a:solidFill>
                <a:srgbClr val="FFFFFF"/>
              </a:solidFill>
            </a:endParaRPr>
          </a:p>
        </p:txBody>
      </p:sp>
      <p:graphicFrame>
        <p:nvGraphicFramePr>
          <p:cNvPr id="24" name="Content Placeholder 10">
            <a:extLst>
              <a:ext uri="{FF2B5EF4-FFF2-40B4-BE49-F238E27FC236}">
                <a16:creationId xmlns:a16="http://schemas.microsoft.com/office/drawing/2014/main" id="{B6F959AC-42E2-4BF5-10AC-8AC03743B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21973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491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EB32-C58C-BC9A-47D2-31A64B42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anchor="ctr">
            <a:normAutofit/>
          </a:bodyPr>
          <a:lstStyle/>
          <a:p>
            <a:r>
              <a:rPr lang="en-CA" b="1" i="0">
                <a:effectLst/>
              </a:rPr>
              <a:t>Data Sources</a:t>
            </a:r>
            <a:endParaRPr lang="en-CA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E1724137-7C67-393F-F9DB-175992BF3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2301662"/>
              </p:ext>
            </p:extLst>
          </p:nvPr>
        </p:nvGraphicFramePr>
        <p:xfrm>
          <a:off x="838200" y="15361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7B07-691A-FDC1-1E91-DBE96D77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anchor="ctr">
            <a:normAutofit/>
          </a:bodyPr>
          <a:lstStyle/>
          <a:p>
            <a:r>
              <a:rPr lang="en-US" b="1" i="0">
                <a:effectLst/>
              </a:rPr>
              <a:t>Analytical Techniques</a:t>
            </a:r>
            <a:endParaRPr lang="en-CA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817E0FF-9EC4-E496-4D58-473E32E35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176493"/>
              </p:ext>
            </p:extLst>
          </p:nvPr>
        </p:nvGraphicFramePr>
        <p:xfrm>
          <a:off x="838200" y="15361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7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Lightbulb">
            <a:extLst>
              <a:ext uri="{FF2B5EF4-FFF2-40B4-BE49-F238E27FC236}">
                <a16:creationId xmlns:a16="http://schemas.microsoft.com/office/drawing/2014/main" id="{0D940439-6D2C-51DE-B4D0-ACCE0151A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EA3B1-47A8-64D0-BDE5-23F97EB2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CA" sz="5400" dirty="0">
                <a:solidFill>
                  <a:srgbClr val="FFFFFF"/>
                </a:solidFill>
              </a:rPr>
              <a:t>Project Goals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6E09-FBB3-A4BD-B62E-930AA0055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200" b="0" i="0">
                <a:solidFill>
                  <a:srgbClr val="FFFFFF"/>
                </a:solidFill>
                <a:effectLst/>
                <a:latin typeface="Söhne"/>
              </a:rPr>
              <a:t>Understand Current Energy Consumption Patterns in the USA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200" b="0" i="0">
                <a:solidFill>
                  <a:srgbClr val="FFFFFF"/>
                </a:solidFill>
                <a:effectLst/>
                <a:latin typeface="Söhne"/>
              </a:rPr>
              <a:t>Develop Accurate Forecasting Models for Future Demand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200" b="0" i="0">
                <a:solidFill>
                  <a:srgbClr val="FFFFFF"/>
                </a:solidFill>
                <a:effectLst/>
                <a:latin typeface="Söhne"/>
              </a:rPr>
              <a:t>Analyze the Impact of Population Growth on Energy Consumption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200" b="0" i="0">
                <a:solidFill>
                  <a:srgbClr val="FFFFFF"/>
                </a:solidFill>
                <a:effectLst/>
                <a:latin typeface="Söhne"/>
              </a:rPr>
              <a:t>Provide Recommendations for Sustainable Energy Management Strategies</a:t>
            </a:r>
          </a:p>
          <a:p>
            <a:endParaRPr lang="en-CA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Financial">
            <a:extLst>
              <a:ext uri="{FF2B5EF4-FFF2-40B4-BE49-F238E27FC236}">
                <a16:creationId xmlns:a16="http://schemas.microsoft.com/office/drawing/2014/main" id="{5FCB121C-B53E-0ED3-3C80-41A9DADC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EB3FA-401E-3130-DD37-954901BC7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US" sz="4200" b="0" i="0">
                <a:solidFill>
                  <a:srgbClr val="FFFFFF"/>
                </a:solidFill>
                <a:effectLst/>
                <a:latin typeface="Söhne"/>
              </a:rPr>
              <a:t>Why Predicting Future Demand Matters</a:t>
            </a:r>
            <a:endParaRPr lang="en-CA" sz="4200">
              <a:solidFill>
                <a:srgbClr val="FFFFFF"/>
              </a:solidFill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AE216-20F6-75FE-8251-882305083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FFFFF"/>
                </a:solidFill>
                <a:effectLst/>
                <a:latin typeface="Söhne"/>
              </a:rPr>
              <a:t>Optimized Resource Allocation: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FFFFF"/>
                </a:solidFill>
                <a:effectLst/>
                <a:latin typeface="Söhne"/>
              </a:rPr>
              <a:t>Ensures efficient distribution of energy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FFFFF"/>
                </a:solidFill>
                <a:effectLst/>
                <a:latin typeface="Söhne"/>
              </a:rPr>
              <a:t>Cost Savings: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FFFFF"/>
                </a:solidFill>
                <a:effectLst/>
                <a:latin typeface="Söhne"/>
              </a:rPr>
              <a:t>Helps utilities plan investments and avoid unnecessary expenses.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FFFFF"/>
                </a:solidFill>
                <a:effectLst/>
                <a:latin typeface="Söhne"/>
              </a:rPr>
              <a:t>Grid Stability: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FFFFF"/>
                </a:solidFill>
                <a:effectLst/>
                <a:latin typeface="Söhne"/>
              </a:rPr>
              <a:t>Ensures stable operations of the electricity grid.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FFFFF"/>
                </a:solidFill>
                <a:effectLst/>
                <a:latin typeface="Söhne"/>
              </a:rPr>
              <a:t>Environmental Sustainability: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FFFFF"/>
                </a:solidFill>
                <a:effectLst/>
                <a:latin typeface="Söhne"/>
              </a:rPr>
              <a:t>Facilitates the integration of renewable energy 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FFFFF"/>
                </a:solidFill>
                <a:effectLst/>
                <a:latin typeface="Söhne"/>
              </a:rPr>
              <a:t>Enhanced Policy Planning: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FFFFFF"/>
                </a:solidFill>
                <a:effectLst/>
                <a:latin typeface="Söhne"/>
              </a:rPr>
              <a:t>Guides policymakers in crafting effective energy policies</a:t>
            </a:r>
          </a:p>
          <a:p>
            <a:endParaRPr lang="en-CA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32F87-5767-BEB5-B6DD-AEEDE2B26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Söhne"/>
              </a:rPr>
              <a:t>Key Energy Sources in the USA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F646-5920-FCFF-2A3D-5BC4FD4B8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Natural Gas: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Abundant and versatile, used in both power generation and heating.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Solar: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Harnesses sunlight to generate electricity through photovoltaic cells or concentrated solar power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Uranium (Nuclear):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Provides a stable base load of electricity with minimal greenhouse gas emissions.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Wind: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Utilizes wind turbines to convert kinetic energy into electricity, offering a clean and renewable energy source.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Biomass / Geothermal: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Biomass utilizes organic materials, while geothermal harnesses heat from the Earth's core, contributing to sustainable energy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Hydro / Wave / Tidal: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Hydroelectric power from dams, wave, and tidal energy offer renewable and predictable sources.</a:t>
            </a:r>
          </a:p>
          <a:p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34155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6A74B8-3DD5-B9FC-446F-13D27EF4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38275"/>
            <a:ext cx="7186613" cy="193198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B0FBCA-FE7F-E20C-732E-8006ACCD4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3417888"/>
            <a:ext cx="7186613" cy="19954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973524-4809-7C98-A602-4609EBC2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85331-82F0-7C0D-F92E-88B224940E17}"/>
              </a:ext>
            </a:extLst>
          </p:cNvPr>
          <p:cNvSpPr txBox="1"/>
          <p:nvPr/>
        </p:nvSpPr>
        <p:spPr>
          <a:xfrm>
            <a:off x="4166646" y="5693790"/>
            <a:ext cx="417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in Million Kilowatthours</a:t>
            </a:r>
          </a:p>
        </p:txBody>
      </p:sp>
    </p:spTree>
    <p:extLst>
      <p:ext uri="{BB962C8B-B14F-4D97-AF65-F5344CB8AC3E}">
        <p14:creationId xmlns:p14="http://schemas.microsoft.com/office/powerpoint/2010/main" val="101703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_win32" id="{20BAB916-0C38-4072-90E2-88D5F65C14BF}" vid="{AAE39110-1AA0-4626-AB09-1AEDECF4CC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40516B-48FB-4D57-95FA-8E4F976B93F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F6ABA68-728F-44C2-8940-18E1D6B008E4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4EF084B-5A4B-4E86-9EFC-7F4F11C202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759</TotalTime>
  <Words>688</Words>
  <Application>Microsoft Office PowerPoint</Application>
  <PresentationFormat>Widescreen</PresentationFormat>
  <Paragraphs>85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Quire Sans Pro Light</vt:lpstr>
      <vt:lpstr>Söhne</vt:lpstr>
      <vt:lpstr>Tisa Offc Serif Pro</vt:lpstr>
      <vt:lpstr>Office Theme</vt:lpstr>
      <vt:lpstr>Understanding Energy Consumption and Demand Forecasting in the USA</vt:lpstr>
      <vt:lpstr>Team Introduction</vt:lpstr>
      <vt:lpstr>Brief Overview</vt:lpstr>
      <vt:lpstr>Data Sources</vt:lpstr>
      <vt:lpstr>Analytical Techniques</vt:lpstr>
      <vt:lpstr>Project Goals</vt:lpstr>
      <vt:lpstr>Why Predicting Future Demand Matters</vt:lpstr>
      <vt:lpstr>Key Energy Sources in the USA</vt:lpstr>
      <vt:lpstr>Data Samples</vt:lpstr>
      <vt:lpstr>Data Cleaning</vt:lpstr>
      <vt:lpstr>Data distribution</vt:lpstr>
      <vt:lpstr>Electricity demand trends</vt:lpstr>
      <vt:lpstr>ARIMA</vt:lpstr>
      <vt:lpstr>Holt winters exponential smoothing</vt:lpstr>
      <vt:lpstr>Electricity Demand Forecast</vt:lpstr>
      <vt:lpstr>Electricity generation trends</vt:lpstr>
      <vt:lpstr>Electricity generation (SARIMA)</vt:lpstr>
      <vt:lpstr>Electricity generation (Holt-Winters)</vt:lpstr>
      <vt:lpstr>Electricity Generation Forecast</vt:lpstr>
      <vt:lpstr>Population</vt:lpstr>
      <vt:lpstr>ARIMA</vt:lpstr>
      <vt:lpstr>Linear Regression</vt:lpstr>
      <vt:lpstr>Comparison for the year 2030</vt:lpstr>
      <vt:lpstr>Recommendations: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CONSUMPTION AND DEMAND FORECASTING</dc:title>
  <dc:creator>Parth .</dc:creator>
  <cp:lastModifiedBy>Parth Mansangbhai Parmar</cp:lastModifiedBy>
  <cp:revision>74</cp:revision>
  <dcterms:created xsi:type="dcterms:W3CDTF">2023-11-21T16:16:14Z</dcterms:created>
  <dcterms:modified xsi:type="dcterms:W3CDTF">2024-04-16T15:06:52Z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